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742E9E-D67E-6E46-9087-A3323591BC8B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D421F-DEAA-CD4F-A681-B06F16422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84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2403753"/>
            <a:ext cx="7556421" cy="9782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702"/>
              </a:lnSpc>
              <a:buNone/>
            </a:pPr>
            <a:r>
              <a:rPr lang="en-US" sz="6162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House Prediction</a:t>
            </a:r>
            <a:endParaRPr lang="en-US" sz="6162" dirty="0"/>
          </a:p>
        </p:txBody>
      </p:sp>
      <p:sp>
        <p:nvSpPr>
          <p:cNvPr id="6" name="Text 2"/>
          <p:cNvSpPr/>
          <p:nvPr/>
        </p:nvSpPr>
        <p:spPr>
          <a:xfrm>
            <a:off x="793790" y="3722132"/>
            <a:ext cx="7556421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Predicting the value of a house is a complex task that involves analyzing various factors that contribute to its worth. From location and size to amenities and market trends, a comprehensive approach is crucial for accurate house price forecasts.</a:t>
            </a:r>
            <a:endParaRPr lang="en-US" sz="178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8420AB-5962-DE07-4B6C-4A21152E0CA4}"/>
              </a:ext>
            </a:extLst>
          </p:cNvPr>
          <p:cNvSpPr txBox="1"/>
          <p:nvPr/>
        </p:nvSpPr>
        <p:spPr>
          <a:xfrm>
            <a:off x="4174516" y="7081705"/>
            <a:ext cx="477981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GB" sz="2800" b="1" i="1" dirty="0">
                <a:solidFill>
                  <a:schemeClr val="bg2">
                    <a:lumMod val="90000"/>
                  </a:schemeClr>
                </a:solidFill>
              </a:rPr>
              <a:t>Ch. </a:t>
            </a:r>
            <a:r>
              <a:rPr lang="en-GB" sz="2800" b="1" i="1" dirty="0" err="1">
                <a:solidFill>
                  <a:schemeClr val="bg2">
                    <a:lumMod val="90000"/>
                  </a:schemeClr>
                </a:solidFill>
              </a:rPr>
              <a:t>Alendher</a:t>
            </a:r>
            <a:r>
              <a:rPr lang="en-GB" sz="2800" b="1" i="1">
                <a:solidFill>
                  <a:schemeClr val="bg2">
                    <a:lumMod val="90000"/>
                  </a:schemeClr>
                </a:solidFill>
              </a:rPr>
              <a:t> Goud</a:t>
            </a:r>
            <a:endParaRPr lang="en-US" sz="2800" b="1" i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93063" y="859512"/>
            <a:ext cx="7757874" cy="1237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873"/>
              </a:lnSpc>
              <a:buNone/>
            </a:pPr>
            <a:r>
              <a:rPr lang="en-US" sz="3898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Future Improvements and Considerations</a:t>
            </a:r>
            <a:endParaRPr lang="en-US" sz="3898" dirty="0"/>
          </a:p>
        </p:txBody>
      </p:sp>
      <p:sp>
        <p:nvSpPr>
          <p:cNvPr id="6" name="Shape 2"/>
          <p:cNvSpPr/>
          <p:nvPr/>
        </p:nvSpPr>
        <p:spPr>
          <a:xfrm>
            <a:off x="693063" y="2616756"/>
            <a:ext cx="445532" cy="44553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857845" y="2690932"/>
            <a:ext cx="115848" cy="2970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9"/>
              </a:lnSpc>
              <a:buNone/>
            </a:pPr>
            <a:r>
              <a:rPr lang="en-US" sz="2339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1</a:t>
            </a:r>
            <a:endParaRPr lang="en-US" sz="2339" dirty="0"/>
          </a:p>
        </p:txBody>
      </p:sp>
      <p:sp>
        <p:nvSpPr>
          <p:cNvPr id="8" name="Text 4"/>
          <p:cNvSpPr/>
          <p:nvPr/>
        </p:nvSpPr>
        <p:spPr>
          <a:xfrm>
            <a:off x="1336596" y="2616756"/>
            <a:ext cx="2793563" cy="309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7"/>
              </a:lnSpc>
              <a:buNone/>
            </a:pPr>
            <a:r>
              <a:rPr lang="en-US" sz="1949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Incorporating New Data</a:t>
            </a:r>
            <a:endParaRPr lang="en-US" sz="1949" dirty="0"/>
          </a:p>
        </p:txBody>
      </p:sp>
      <p:sp>
        <p:nvSpPr>
          <p:cNvPr id="9" name="Text 5"/>
          <p:cNvSpPr/>
          <p:nvPr/>
        </p:nvSpPr>
        <p:spPr>
          <a:xfrm>
            <a:off x="1336596" y="3044785"/>
            <a:ext cx="3136463" cy="158353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95"/>
              </a:lnSpc>
              <a:buNone/>
            </a:pPr>
            <a:r>
              <a:rPr lang="en-US" sz="1559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Explore additional data sources, such as local market trends and demographic information, to enhance the model's predictive capabilities.</a:t>
            </a:r>
            <a:endParaRPr lang="en-US" sz="1559" dirty="0"/>
          </a:p>
        </p:txBody>
      </p:sp>
      <p:sp>
        <p:nvSpPr>
          <p:cNvPr id="10" name="Shape 6"/>
          <p:cNvSpPr/>
          <p:nvPr/>
        </p:nvSpPr>
        <p:spPr>
          <a:xfrm>
            <a:off x="4671060" y="2616756"/>
            <a:ext cx="445532" cy="44553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4808220" y="2690932"/>
            <a:ext cx="171093" cy="2970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9"/>
              </a:lnSpc>
              <a:buNone/>
            </a:pPr>
            <a:r>
              <a:rPr lang="en-US" sz="2339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2</a:t>
            </a:r>
            <a:endParaRPr lang="en-US" sz="2339" dirty="0"/>
          </a:p>
        </p:txBody>
      </p:sp>
      <p:sp>
        <p:nvSpPr>
          <p:cNvPr id="12" name="Text 8"/>
          <p:cNvSpPr/>
          <p:nvPr/>
        </p:nvSpPr>
        <p:spPr>
          <a:xfrm>
            <a:off x="5314593" y="2616756"/>
            <a:ext cx="3136463" cy="6186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37"/>
              </a:lnSpc>
              <a:buNone/>
            </a:pPr>
            <a:r>
              <a:rPr lang="en-US" sz="1949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Advancing Modeling Techniques</a:t>
            </a:r>
            <a:endParaRPr lang="en-US" sz="1949" dirty="0"/>
          </a:p>
        </p:txBody>
      </p:sp>
      <p:sp>
        <p:nvSpPr>
          <p:cNvPr id="13" name="Text 9"/>
          <p:cNvSpPr/>
          <p:nvPr/>
        </p:nvSpPr>
        <p:spPr>
          <a:xfrm>
            <a:off x="5314593" y="3354110"/>
            <a:ext cx="3136463" cy="12668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95"/>
              </a:lnSpc>
              <a:buNone/>
            </a:pPr>
            <a:r>
              <a:rPr lang="en-US" sz="1559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Stay up-to-date with the latest advancements in machine learning and deep learning to improve the model's accuracy and efficiency.</a:t>
            </a:r>
            <a:endParaRPr lang="en-US" sz="1559" dirty="0"/>
          </a:p>
        </p:txBody>
      </p:sp>
      <p:sp>
        <p:nvSpPr>
          <p:cNvPr id="14" name="Shape 10"/>
          <p:cNvSpPr/>
          <p:nvPr/>
        </p:nvSpPr>
        <p:spPr>
          <a:xfrm>
            <a:off x="693063" y="5049083"/>
            <a:ext cx="445532" cy="44553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831294" y="5123259"/>
            <a:ext cx="169069" cy="2970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9"/>
              </a:lnSpc>
              <a:buNone/>
            </a:pPr>
            <a:r>
              <a:rPr lang="en-US" sz="2339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3</a:t>
            </a:r>
            <a:endParaRPr lang="en-US" sz="2339" dirty="0"/>
          </a:p>
        </p:txBody>
      </p:sp>
      <p:sp>
        <p:nvSpPr>
          <p:cNvPr id="16" name="Text 12"/>
          <p:cNvSpPr/>
          <p:nvPr/>
        </p:nvSpPr>
        <p:spPr>
          <a:xfrm>
            <a:off x="1336596" y="5049083"/>
            <a:ext cx="3136463" cy="6186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37"/>
              </a:lnSpc>
              <a:buNone/>
            </a:pPr>
            <a:r>
              <a:rPr lang="en-US" sz="1949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Personalized Recommendations</a:t>
            </a:r>
            <a:endParaRPr lang="en-US" sz="1949" dirty="0"/>
          </a:p>
        </p:txBody>
      </p:sp>
      <p:sp>
        <p:nvSpPr>
          <p:cNvPr id="17" name="Text 13"/>
          <p:cNvSpPr/>
          <p:nvPr/>
        </p:nvSpPr>
        <p:spPr>
          <a:xfrm>
            <a:off x="1336596" y="5786438"/>
            <a:ext cx="3136463" cy="158353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95"/>
              </a:lnSpc>
              <a:buNone/>
            </a:pPr>
            <a:r>
              <a:rPr lang="en-US" sz="1559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Develop features that provide personalized house price recommendations based on user preferences and financial constraints.</a:t>
            </a:r>
            <a:endParaRPr lang="en-US" sz="1559" dirty="0"/>
          </a:p>
        </p:txBody>
      </p:sp>
      <p:sp>
        <p:nvSpPr>
          <p:cNvPr id="18" name="Shape 14"/>
          <p:cNvSpPr/>
          <p:nvPr/>
        </p:nvSpPr>
        <p:spPr>
          <a:xfrm>
            <a:off x="4671060" y="5049083"/>
            <a:ext cx="445532" cy="44553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4802743" y="5123259"/>
            <a:ext cx="182047" cy="2970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9"/>
              </a:lnSpc>
              <a:buNone/>
            </a:pPr>
            <a:r>
              <a:rPr lang="en-US" sz="2339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4</a:t>
            </a:r>
            <a:endParaRPr lang="en-US" sz="2339" dirty="0"/>
          </a:p>
        </p:txBody>
      </p:sp>
      <p:sp>
        <p:nvSpPr>
          <p:cNvPr id="20" name="Text 16"/>
          <p:cNvSpPr/>
          <p:nvPr/>
        </p:nvSpPr>
        <p:spPr>
          <a:xfrm>
            <a:off x="5314593" y="5049083"/>
            <a:ext cx="2609017" cy="309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7"/>
              </a:lnSpc>
              <a:buNone/>
            </a:pPr>
            <a:r>
              <a:rPr lang="en-US" sz="1949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Ethical Considerations</a:t>
            </a:r>
            <a:endParaRPr lang="en-US" sz="1949" dirty="0"/>
          </a:p>
        </p:txBody>
      </p:sp>
      <p:sp>
        <p:nvSpPr>
          <p:cNvPr id="21" name="Text 17"/>
          <p:cNvSpPr/>
          <p:nvPr/>
        </p:nvSpPr>
        <p:spPr>
          <a:xfrm>
            <a:off x="5314593" y="5477113"/>
            <a:ext cx="3136463" cy="12668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95"/>
              </a:lnSpc>
              <a:buNone/>
            </a:pPr>
            <a:r>
              <a:rPr lang="en-US" sz="1559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Ensure the model's predictions are unbiased and do not perpetuate unfair practices in the real estate market.</a:t>
            </a:r>
            <a:endParaRPr lang="en-US" sz="1559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9A9BA9-A1FB-562B-2C4B-342B2DA1D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80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995607"/>
            <a:ext cx="8542139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Introduction to House Prediction</a:t>
            </a:r>
            <a:endParaRPr lang="en-US" sz="4465" dirty="0"/>
          </a:p>
        </p:txBody>
      </p:sp>
      <p:sp>
        <p:nvSpPr>
          <p:cNvPr id="5" name="Text 2"/>
          <p:cNvSpPr/>
          <p:nvPr/>
        </p:nvSpPr>
        <p:spPr>
          <a:xfrm>
            <a:off x="793790" y="3271361"/>
            <a:ext cx="3549848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Understanding the Process</a:t>
            </a:r>
            <a:endParaRPr lang="en-US" sz="2233" dirty="0"/>
          </a:p>
        </p:txBody>
      </p:sp>
      <p:sp>
        <p:nvSpPr>
          <p:cNvPr id="6" name="Text 3"/>
          <p:cNvSpPr/>
          <p:nvPr/>
        </p:nvSpPr>
        <p:spPr>
          <a:xfrm>
            <a:off x="793790" y="3852505"/>
            <a:ext cx="3978116" cy="21774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House prediction involves collecting and analyzing data to develop models that can accurately estimate the value of a property. This process helps buyers, sellers, and investors make informed decisions.</a:t>
            </a:r>
            <a:endParaRPr lang="en-US" sz="1786" dirty="0"/>
          </a:p>
        </p:txBody>
      </p:sp>
      <p:sp>
        <p:nvSpPr>
          <p:cNvPr id="7" name="Text 4"/>
          <p:cNvSpPr/>
          <p:nvPr/>
        </p:nvSpPr>
        <p:spPr>
          <a:xfrm>
            <a:off x="5332928" y="3271361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Key Factors</a:t>
            </a:r>
            <a:endParaRPr lang="en-US" sz="2233" dirty="0"/>
          </a:p>
        </p:txBody>
      </p:sp>
      <p:sp>
        <p:nvSpPr>
          <p:cNvPr id="8" name="Text 5"/>
          <p:cNvSpPr/>
          <p:nvPr/>
        </p:nvSpPr>
        <p:spPr>
          <a:xfrm>
            <a:off x="5332928" y="3852505"/>
            <a:ext cx="3978116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Factors such as square footage, number of bedrooms and bathrooms, neighborhood characteristics, and market conditions all play a significant role in determining a home's value.</a:t>
            </a:r>
            <a:endParaRPr lang="en-US" sz="1786" dirty="0"/>
          </a:p>
        </p:txBody>
      </p:sp>
      <p:sp>
        <p:nvSpPr>
          <p:cNvPr id="9" name="Text 6"/>
          <p:cNvSpPr/>
          <p:nvPr/>
        </p:nvSpPr>
        <p:spPr>
          <a:xfrm>
            <a:off x="9872067" y="3271361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Applications</a:t>
            </a:r>
            <a:endParaRPr lang="en-US" sz="2233" dirty="0"/>
          </a:p>
        </p:txBody>
      </p:sp>
      <p:sp>
        <p:nvSpPr>
          <p:cNvPr id="10" name="Text 7"/>
          <p:cNvSpPr/>
          <p:nvPr/>
        </p:nvSpPr>
        <p:spPr>
          <a:xfrm>
            <a:off x="9872067" y="3852505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House prediction models have a wide range of applications, including real estate investment, mortgage lending, and property tax assessment.</a:t>
            </a:r>
            <a:endParaRPr lang="en-US" sz="1786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925354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Data Collection and Preprocessing</a:t>
            </a:r>
            <a:endParaRPr lang="en-US" sz="4465" dirty="0"/>
          </a:p>
        </p:txBody>
      </p:sp>
      <p:sp>
        <p:nvSpPr>
          <p:cNvPr id="6" name="Shape 2"/>
          <p:cNvSpPr/>
          <p:nvPr/>
        </p:nvSpPr>
        <p:spPr>
          <a:xfrm>
            <a:off x="6280190" y="29382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468904" y="3023235"/>
            <a:ext cx="132755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1</a:t>
            </a:r>
            <a:endParaRPr lang="en-US" sz="2679" dirty="0"/>
          </a:p>
        </p:txBody>
      </p:sp>
      <p:sp>
        <p:nvSpPr>
          <p:cNvPr id="8" name="Text 4"/>
          <p:cNvSpPr/>
          <p:nvPr/>
        </p:nvSpPr>
        <p:spPr>
          <a:xfrm>
            <a:off x="7017306" y="293822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Data Sources</a:t>
            </a:r>
            <a:endParaRPr lang="en-US" sz="2233" dirty="0"/>
          </a:p>
        </p:txBody>
      </p:sp>
      <p:sp>
        <p:nvSpPr>
          <p:cNvPr id="9" name="Text 5"/>
          <p:cNvSpPr/>
          <p:nvPr/>
        </p:nvSpPr>
        <p:spPr>
          <a:xfrm>
            <a:off x="7017306" y="3428643"/>
            <a:ext cx="2927747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Gather data from multiple sources, including public records, real estate listings, and census data.</a:t>
            </a:r>
            <a:endParaRPr lang="en-US" sz="1786" dirty="0"/>
          </a:p>
        </p:txBody>
      </p:sp>
      <p:sp>
        <p:nvSpPr>
          <p:cNvPr id="10" name="Shape 6"/>
          <p:cNvSpPr/>
          <p:nvPr/>
        </p:nvSpPr>
        <p:spPr>
          <a:xfrm>
            <a:off x="10171867" y="29382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10329029" y="3023235"/>
            <a:ext cx="195977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2</a:t>
            </a:r>
            <a:endParaRPr lang="en-US" sz="2679" dirty="0"/>
          </a:p>
        </p:txBody>
      </p:sp>
      <p:sp>
        <p:nvSpPr>
          <p:cNvPr id="12" name="Text 8"/>
          <p:cNvSpPr/>
          <p:nvPr/>
        </p:nvSpPr>
        <p:spPr>
          <a:xfrm>
            <a:off x="10908983" y="293822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Data Cleaning</a:t>
            </a:r>
            <a:endParaRPr lang="en-US" sz="2233" dirty="0"/>
          </a:p>
        </p:txBody>
      </p:sp>
      <p:sp>
        <p:nvSpPr>
          <p:cNvPr id="13" name="Text 9"/>
          <p:cNvSpPr/>
          <p:nvPr/>
        </p:nvSpPr>
        <p:spPr>
          <a:xfrm>
            <a:off x="10908983" y="3428643"/>
            <a:ext cx="2927747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Ensure data quality by addressing missing values, outliers, and inconsistencies.</a:t>
            </a:r>
            <a:endParaRPr lang="en-US" sz="1786" dirty="0"/>
          </a:p>
        </p:txBody>
      </p:sp>
      <p:sp>
        <p:nvSpPr>
          <p:cNvPr id="14" name="Shape 10"/>
          <p:cNvSpPr/>
          <p:nvPr/>
        </p:nvSpPr>
        <p:spPr>
          <a:xfrm>
            <a:off x="6280190" y="53622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438543" y="5447228"/>
            <a:ext cx="193596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3</a:t>
            </a:r>
            <a:endParaRPr lang="en-US" sz="2679" dirty="0"/>
          </a:p>
        </p:txBody>
      </p:sp>
      <p:sp>
        <p:nvSpPr>
          <p:cNvPr id="16" name="Text 12"/>
          <p:cNvSpPr/>
          <p:nvPr/>
        </p:nvSpPr>
        <p:spPr>
          <a:xfrm>
            <a:off x="7017306" y="5362218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Feature Selection</a:t>
            </a:r>
            <a:endParaRPr lang="en-US" sz="2233" dirty="0"/>
          </a:p>
        </p:txBody>
      </p:sp>
      <p:sp>
        <p:nvSpPr>
          <p:cNvPr id="17" name="Text 13"/>
          <p:cNvSpPr/>
          <p:nvPr/>
        </p:nvSpPr>
        <p:spPr>
          <a:xfrm>
            <a:off x="7017306" y="5852636"/>
            <a:ext cx="2927747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Identify the most relevant features that will contribute to accurate house price predictions.</a:t>
            </a:r>
            <a:endParaRPr lang="en-US" sz="1786" dirty="0"/>
          </a:p>
        </p:txBody>
      </p:sp>
      <p:sp>
        <p:nvSpPr>
          <p:cNvPr id="18" name="Shape 14"/>
          <p:cNvSpPr/>
          <p:nvPr/>
        </p:nvSpPr>
        <p:spPr>
          <a:xfrm>
            <a:off x="10171867" y="53622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322719" y="5447228"/>
            <a:ext cx="208598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4</a:t>
            </a:r>
            <a:endParaRPr lang="en-US" sz="2679" dirty="0"/>
          </a:p>
        </p:txBody>
      </p:sp>
      <p:sp>
        <p:nvSpPr>
          <p:cNvPr id="20" name="Text 16"/>
          <p:cNvSpPr/>
          <p:nvPr/>
        </p:nvSpPr>
        <p:spPr>
          <a:xfrm>
            <a:off x="10908983" y="5362218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Data Transformation</a:t>
            </a:r>
            <a:endParaRPr lang="en-US" sz="2233" dirty="0"/>
          </a:p>
        </p:txBody>
      </p:sp>
      <p:sp>
        <p:nvSpPr>
          <p:cNvPr id="21" name="Text 17"/>
          <p:cNvSpPr/>
          <p:nvPr/>
        </p:nvSpPr>
        <p:spPr>
          <a:xfrm>
            <a:off x="10908983" y="5852636"/>
            <a:ext cx="2927747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Convert data into a format suitable for model training, such as encoding categorical variables.</a:t>
            </a:r>
            <a:endParaRPr lang="en-US" sz="1786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858679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Feature Engineering</a:t>
            </a:r>
            <a:endParaRPr lang="en-US" sz="4465" dirty="0"/>
          </a:p>
        </p:txBody>
      </p:sp>
      <p:sp>
        <p:nvSpPr>
          <p:cNvPr id="6" name="Shape 2"/>
          <p:cNvSpPr/>
          <p:nvPr/>
        </p:nvSpPr>
        <p:spPr>
          <a:xfrm>
            <a:off x="6605111" y="1907619"/>
            <a:ext cx="30480" cy="5463183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7" name="Shape 3"/>
          <p:cNvSpPr/>
          <p:nvPr/>
        </p:nvSpPr>
        <p:spPr>
          <a:xfrm>
            <a:off x="6845022" y="2402681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8" name="Shape 4"/>
          <p:cNvSpPr/>
          <p:nvPr/>
        </p:nvSpPr>
        <p:spPr>
          <a:xfrm>
            <a:off x="6365200" y="21627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553914" y="2247781"/>
            <a:ext cx="132755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1</a:t>
            </a:r>
            <a:endParaRPr lang="en-US" sz="2679" dirty="0"/>
          </a:p>
        </p:txBody>
      </p:sp>
      <p:sp>
        <p:nvSpPr>
          <p:cNvPr id="10" name="Text 6"/>
          <p:cNvSpPr/>
          <p:nvPr/>
        </p:nvSpPr>
        <p:spPr>
          <a:xfrm>
            <a:off x="7867888" y="213443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Feature Extraction</a:t>
            </a:r>
            <a:endParaRPr lang="en-US" sz="2233" dirty="0"/>
          </a:p>
        </p:txBody>
      </p:sp>
      <p:sp>
        <p:nvSpPr>
          <p:cNvPr id="11" name="Text 7"/>
          <p:cNvSpPr/>
          <p:nvPr/>
        </p:nvSpPr>
        <p:spPr>
          <a:xfrm>
            <a:off x="7867888" y="2624852"/>
            <a:ext cx="596872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Derive new features from the existing data that can improve the model's predictive power.</a:t>
            </a:r>
            <a:endParaRPr lang="en-US" sz="1786" dirty="0"/>
          </a:p>
        </p:txBody>
      </p:sp>
      <p:sp>
        <p:nvSpPr>
          <p:cNvPr id="12" name="Shape 8"/>
          <p:cNvSpPr/>
          <p:nvPr/>
        </p:nvSpPr>
        <p:spPr>
          <a:xfrm>
            <a:off x="6845022" y="4299347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13" name="Shape 9"/>
          <p:cNvSpPr/>
          <p:nvPr/>
        </p:nvSpPr>
        <p:spPr>
          <a:xfrm>
            <a:off x="6365200" y="40594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522363" y="4144447"/>
            <a:ext cx="195977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2</a:t>
            </a:r>
            <a:endParaRPr lang="en-US" sz="2679" dirty="0"/>
          </a:p>
        </p:txBody>
      </p:sp>
      <p:sp>
        <p:nvSpPr>
          <p:cNvPr id="15" name="Text 11"/>
          <p:cNvSpPr/>
          <p:nvPr/>
        </p:nvSpPr>
        <p:spPr>
          <a:xfrm>
            <a:off x="7867888" y="4031099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Feature Selection</a:t>
            </a:r>
            <a:endParaRPr lang="en-US" sz="2233" dirty="0"/>
          </a:p>
        </p:txBody>
      </p:sp>
      <p:sp>
        <p:nvSpPr>
          <p:cNvPr id="16" name="Text 12"/>
          <p:cNvSpPr/>
          <p:nvPr/>
        </p:nvSpPr>
        <p:spPr>
          <a:xfrm>
            <a:off x="7867888" y="4521517"/>
            <a:ext cx="596872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Identify the most relevant features that have the greatest impact on house prices.</a:t>
            </a:r>
            <a:endParaRPr lang="en-US" sz="1786" dirty="0"/>
          </a:p>
        </p:txBody>
      </p:sp>
      <p:sp>
        <p:nvSpPr>
          <p:cNvPr id="17" name="Shape 13"/>
          <p:cNvSpPr/>
          <p:nvPr/>
        </p:nvSpPr>
        <p:spPr>
          <a:xfrm>
            <a:off x="6845022" y="619601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18" name="Shape 14"/>
          <p:cNvSpPr/>
          <p:nvPr/>
        </p:nvSpPr>
        <p:spPr>
          <a:xfrm>
            <a:off x="6365200" y="59561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6523553" y="6041112"/>
            <a:ext cx="193596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3</a:t>
            </a:r>
            <a:endParaRPr lang="en-US" sz="2679" dirty="0"/>
          </a:p>
        </p:txBody>
      </p:sp>
      <p:sp>
        <p:nvSpPr>
          <p:cNvPr id="20" name="Text 16"/>
          <p:cNvSpPr/>
          <p:nvPr/>
        </p:nvSpPr>
        <p:spPr>
          <a:xfrm>
            <a:off x="7867888" y="5927765"/>
            <a:ext cx="319218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Feature Transformation</a:t>
            </a:r>
            <a:endParaRPr lang="en-US" sz="2233" dirty="0"/>
          </a:p>
        </p:txBody>
      </p:sp>
      <p:sp>
        <p:nvSpPr>
          <p:cNvPr id="21" name="Text 17"/>
          <p:cNvSpPr/>
          <p:nvPr/>
        </p:nvSpPr>
        <p:spPr>
          <a:xfrm>
            <a:off x="7867888" y="6418183"/>
            <a:ext cx="596872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Apply techniques like normalization, scaling, and encoding to enhance the model's performance.</a:t>
            </a:r>
            <a:endParaRPr lang="en-US" sz="1786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1065967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Model Selection</a:t>
            </a:r>
            <a:endParaRPr lang="en-US" sz="4465" dirty="0"/>
          </a:p>
        </p:txBody>
      </p:sp>
      <p:sp>
        <p:nvSpPr>
          <p:cNvPr id="6" name="Shape 2"/>
          <p:cNvSpPr/>
          <p:nvPr/>
        </p:nvSpPr>
        <p:spPr>
          <a:xfrm>
            <a:off x="793790" y="2114907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28224" y="2349341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Linear Regression</a:t>
            </a:r>
            <a:endParaRPr lang="en-US" sz="2233" dirty="0"/>
          </a:p>
        </p:txBody>
      </p:sp>
      <p:sp>
        <p:nvSpPr>
          <p:cNvPr id="8" name="Text 4"/>
          <p:cNvSpPr/>
          <p:nvPr/>
        </p:nvSpPr>
        <p:spPr>
          <a:xfrm>
            <a:off x="1028224" y="2839760"/>
            <a:ext cx="3195995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simple and interpretable model that can predict house prices based on linear relationships between features.</a:t>
            </a:r>
            <a:endParaRPr lang="en-US" sz="1786" dirty="0"/>
          </a:p>
        </p:txBody>
      </p:sp>
      <p:sp>
        <p:nvSpPr>
          <p:cNvPr id="9" name="Shape 5"/>
          <p:cNvSpPr/>
          <p:nvPr/>
        </p:nvSpPr>
        <p:spPr>
          <a:xfrm>
            <a:off x="4685467" y="2114907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4919901" y="2349341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Decision Trees</a:t>
            </a:r>
            <a:endParaRPr lang="en-US" sz="2233" dirty="0"/>
          </a:p>
        </p:txBody>
      </p:sp>
      <p:sp>
        <p:nvSpPr>
          <p:cNvPr id="11" name="Text 7"/>
          <p:cNvSpPr/>
          <p:nvPr/>
        </p:nvSpPr>
        <p:spPr>
          <a:xfrm>
            <a:off x="4919901" y="2839760"/>
            <a:ext cx="3195995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more complex model that can capture non-linear relationships and handle a variety of feature types.</a:t>
            </a:r>
            <a:endParaRPr lang="en-US" sz="1786" dirty="0"/>
          </a:p>
        </p:txBody>
      </p:sp>
      <p:sp>
        <p:nvSpPr>
          <p:cNvPr id="12" name="Shape 8"/>
          <p:cNvSpPr/>
          <p:nvPr/>
        </p:nvSpPr>
        <p:spPr>
          <a:xfrm>
            <a:off x="793790" y="4752618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028224" y="4987052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Random Forest</a:t>
            </a:r>
            <a:endParaRPr lang="en-US" sz="2233" dirty="0"/>
          </a:p>
        </p:txBody>
      </p:sp>
      <p:sp>
        <p:nvSpPr>
          <p:cNvPr id="14" name="Text 10"/>
          <p:cNvSpPr/>
          <p:nvPr/>
        </p:nvSpPr>
        <p:spPr>
          <a:xfrm>
            <a:off x="1028224" y="5477470"/>
            <a:ext cx="3195995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 ensemble model that combines multiple decision trees to improve accuracy and reduce overfitting.</a:t>
            </a:r>
            <a:endParaRPr lang="en-US" sz="1786" dirty="0"/>
          </a:p>
        </p:txBody>
      </p:sp>
      <p:sp>
        <p:nvSpPr>
          <p:cNvPr id="15" name="Shape 11"/>
          <p:cNvSpPr/>
          <p:nvPr/>
        </p:nvSpPr>
        <p:spPr>
          <a:xfrm>
            <a:off x="4685467" y="4752618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4919901" y="4987052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Neural Networks</a:t>
            </a:r>
            <a:endParaRPr lang="en-US" sz="2233" dirty="0"/>
          </a:p>
        </p:txBody>
      </p:sp>
      <p:sp>
        <p:nvSpPr>
          <p:cNvPr id="17" name="Text 13"/>
          <p:cNvSpPr/>
          <p:nvPr/>
        </p:nvSpPr>
        <p:spPr>
          <a:xfrm>
            <a:off x="4919901" y="5477470"/>
            <a:ext cx="3195995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powerful deep learning model that can uncover complex patterns in the data and make highly accurate predictions.</a:t>
            </a:r>
            <a:endParaRPr lang="en-US" sz="1786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358509"/>
            <a:ext cx="8018264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Model Training and Evaluation</a:t>
            </a:r>
            <a:endParaRPr lang="en-US" sz="4465" dirty="0"/>
          </a:p>
        </p:txBody>
      </p:sp>
      <p:sp>
        <p:nvSpPr>
          <p:cNvPr id="5" name="Text 2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Training the Model</a:t>
            </a:r>
            <a:endParaRPr lang="en-US" sz="2233" dirty="0"/>
          </a:p>
        </p:txBody>
      </p:sp>
      <p:sp>
        <p:nvSpPr>
          <p:cNvPr id="6" name="Text 3"/>
          <p:cNvSpPr/>
          <p:nvPr/>
        </p:nvSpPr>
        <p:spPr>
          <a:xfrm>
            <a:off x="793790" y="4215408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Split the data into training and validation sets, and use the training data to fit the selected model.</a:t>
            </a:r>
            <a:endParaRPr lang="en-US" sz="1786" dirty="0"/>
          </a:p>
        </p:txBody>
      </p:sp>
      <p:sp>
        <p:nvSpPr>
          <p:cNvPr id="7" name="Text 4"/>
          <p:cNvSpPr/>
          <p:nvPr/>
        </p:nvSpPr>
        <p:spPr>
          <a:xfrm>
            <a:off x="5332928" y="3634264"/>
            <a:ext cx="3233618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Evaluating Performance</a:t>
            </a:r>
            <a:endParaRPr lang="en-US" sz="2233" dirty="0"/>
          </a:p>
        </p:txBody>
      </p:sp>
      <p:sp>
        <p:nvSpPr>
          <p:cNvPr id="8" name="Text 5"/>
          <p:cNvSpPr/>
          <p:nvPr/>
        </p:nvSpPr>
        <p:spPr>
          <a:xfrm>
            <a:off x="5332928" y="4215408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Assess the model's accuracy, precision, recall, and other relevant metrics on the validation set.</a:t>
            </a:r>
            <a:endParaRPr lang="en-US" sz="1786" dirty="0"/>
          </a:p>
        </p:txBody>
      </p:sp>
      <p:sp>
        <p:nvSpPr>
          <p:cNvPr id="9" name="Text 6"/>
          <p:cNvSpPr/>
          <p:nvPr/>
        </p:nvSpPr>
        <p:spPr>
          <a:xfrm>
            <a:off x="9872067" y="3634264"/>
            <a:ext cx="2987873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Iterative Improvement</a:t>
            </a:r>
            <a:endParaRPr lang="en-US" sz="2233" dirty="0"/>
          </a:p>
        </p:txBody>
      </p:sp>
      <p:sp>
        <p:nvSpPr>
          <p:cNvPr id="10" name="Text 7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Refine the model by adjusting hyperparameters or incorporating additional features to enhance its predictive power.</a:t>
            </a:r>
            <a:endParaRPr lang="en-US" sz="1786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759381"/>
            <a:ext cx="6361509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Hyperparameter Tuning</a:t>
            </a:r>
            <a:endParaRPr lang="en-US" sz="446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1808321"/>
            <a:ext cx="1134070" cy="181451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68022" y="203513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Define Parameters</a:t>
            </a:r>
            <a:endParaRPr lang="en-US" sz="2233" dirty="0"/>
          </a:p>
        </p:txBody>
      </p:sp>
      <p:sp>
        <p:nvSpPr>
          <p:cNvPr id="8" name="Text 3"/>
          <p:cNvSpPr/>
          <p:nvPr/>
        </p:nvSpPr>
        <p:spPr>
          <a:xfrm>
            <a:off x="2268022" y="2525554"/>
            <a:ext cx="6082189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Identify the key hyperparameters that can be adjusted to optimize the model's performance.</a:t>
            </a:r>
            <a:endParaRPr lang="en-US" sz="1786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3622834"/>
            <a:ext cx="1134070" cy="181451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68022" y="3849648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Search Strategy</a:t>
            </a:r>
            <a:endParaRPr lang="en-US" sz="2233" dirty="0"/>
          </a:p>
        </p:txBody>
      </p:sp>
      <p:sp>
        <p:nvSpPr>
          <p:cNvPr id="11" name="Text 5"/>
          <p:cNvSpPr/>
          <p:nvPr/>
        </p:nvSpPr>
        <p:spPr>
          <a:xfrm>
            <a:off x="2268022" y="4340066"/>
            <a:ext cx="6082189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Determine the best approach to explore the hyperparameter space, such as grid search or random search.</a:t>
            </a:r>
            <a:endParaRPr lang="en-US" sz="1786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437346"/>
            <a:ext cx="1134070" cy="203275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68022" y="5664160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Evaluate and Refine</a:t>
            </a:r>
            <a:endParaRPr lang="en-US" sz="2233" dirty="0"/>
          </a:p>
        </p:txBody>
      </p:sp>
      <p:sp>
        <p:nvSpPr>
          <p:cNvPr id="14" name="Text 7"/>
          <p:cNvSpPr/>
          <p:nvPr/>
        </p:nvSpPr>
        <p:spPr>
          <a:xfrm>
            <a:off x="2268022" y="6154579"/>
            <a:ext cx="6082189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Assess the model's performance with different hyperparameter combinations and make adjustments accordingly.</a:t>
            </a:r>
            <a:endParaRPr lang="en-US" sz="1786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59473" y="608648"/>
            <a:ext cx="5522357" cy="6902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35"/>
              </a:lnSpc>
              <a:buNone/>
            </a:pPr>
            <a:r>
              <a:rPr lang="en-US" sz="4348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Model Deployment</a:t>
            </a:r>
            <a:endParaRPr lang="en-US" sz="4348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1630085"/>
            <a:ext cx="552212" cy="55221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259473" y="2403158"/>
            <a:ext cx="2761178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8"/>
              </a:lnSpc>
              <a:buNone/>
            </a:pPr>
            <a:r>
              <a:rPr lang="en-US" sz="2174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Cloud Hosting</a:t>
            </a:r>
            <a:endParaRPr lang="en-US" sz="2174" dirty="0"/>
          </a:p>
        </p:txBody>
      </p:sp>
      <p:sp>
        <p:nvSpPr>
          <p:cNvPr id="8" name="Text 3"/>
          <p:cNvSpPr/>
          <p:nvPr/>
        </p:nvSpPr>
        <p:spPr>
          <a:xfrm>
            <a:off x="6259473" y="2880717"/>
            <a:ext cx="3633311" cy="10601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3"/>
              </a:lnSpc>
              <a:buNone/>
            </a:pPr>
            <a:r>
              <a:rPr lang="en-US" sz="1739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Deploy the trained model on a cloud platform for scalable and reliable predictions.</a:t>
            </a:r>
            <a:endParaRPr lang="en-US" sz="1739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4016" y="1630085"/>
            <a:ext cx="552212" cy="55221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224016" y="2403158"/>
            <a:ext cx="2761178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8"/>
              </a:lnSpc>
              <a:buNone/>
            </a:pPr>
            <a:r>
              <a:rPr lang="en-US" sz="2174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API Integration</a:t>
            </a:r>
            <a:endParaRPr lang="en-US" sz="2174" dirty="0"/>
          </a:p>
        </p:txBody>
      </p:sp>
      <p:sp>
        <p:nvSpPr>
          <p:cNvPr id="11" name="Text 5"/>
          <p:cNvSpPr/>
          <p:nvPr/>
        </p:nvSpPr>
        <p:spPr>
          <a:xfrm>
            <a:off x="10224016" y="2880717"/>
            <a:ext cx="3633311" cy="14135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3"/>
              </a:lnSpc>
              <a:buNone/>
            </a:pPr>
            <a:r>
              <a:rPr lang="en-US" sz="1739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Expose the model's functionality through a well-designed API for seamless integration with other applications.</a:t>
            </a:r>
            <a:endParaRPr lang="en-US" sz="1739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9473" y="4956810"/>
            <a:ext cx="552212" cy="552212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259473" y="5729883"/>
            <a:ext cx="3111579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8"/>
              </a:lnSpc>
              <a:buNone/>
            </a:pPr>
            <a:r>
              <a:rPr lang="en-US" sz="2174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Monitoring and Updates</a:t>
            </a:r>
            <a:endParaRPr lang="en-US" sz="2174" dirty="0"/>
          </a:p>
        </p:txBody>
      </p:sp>
      <p:sp>
        <p:nvSpPr>
          <p:cNvPr id="14" name="Text 7"/>
          <p:cNvSpPr/>
          <p:nvPr/>
        </p:nvSpPr>
        <p:spPr>
          <a:xfrm>
            <a:off x="6259473" y="6207443"/>
            <a:ext cx="3633311" cy="14135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3"/>
              </a:lnSpc>
              <a:buNone/>
            </a:pPr>
            <a:r>
              <a:rPr lang="en-US" sz="1739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Continuously monitor the model's performance and update it as needed to maintain accurate predictions.</a:t>
            </a:r>
            <a:endParaRPr lang="en-US" sz="1739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24016" y="4956810"/>
            <a:ext cx="552212" cy="552212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0224016" y="5729883"/>
            <a:ext cx="2919174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8"/>
              </a:lnSpc>
              <a:buNone/>
            </a:pPr>
            <a:r>
              <a:rPr lang="en-US" sz="2174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Automated Workflows</a:t>
            </a:r>
            <a:endParaRPr lang="en-US" sz="2174" dirty="0"/>
          </a:p>
        </p:txBody>
      </p:sp>
      <p:sp>
        <p:nvSpPr>
          <p:cNvPr id="17" name="Text 9"/>
          <p:cNvSpPr/>
          <p:nvPr/>
        </p:nvSpPr>
        <p:spPr>
          <a:xfrm>
            <a:off x="10224016" y="6207443"/>
            <a:ext cx="3633311" cy="10601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3"/>
              </a:lnSpc>
              <a:buNone/>
            </a:pPr>
            <a:r>
              <a:rPr lang="en-US" sz="1739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Implement automated processes to streamline the prediction generation and deployment pipeline.</a:t>
            </a:r>
            <a:endParaRPr lang="en-US" sz="1739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358509"/>
            <a:ext cx="722507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Interpreting Model Outputs</a:t>
            </a:r>
            <a:endParaRPr lang="en-US" sz="4465" dirty="0"/>
          </a:p>
        </p:txBody>
      </p:sp>
      <p:sp>
        <p:nvSpPr>
          <p:cNvPr id="5" name="Text 2"/>
          <p:cNvSpPr/>
          <p:nvPr/>
        </p:nvSpPr>
        <p:spPr>
          <a:xfrm>
            <a:off x="793790" y="3634264"/>
            <a:ext cx="353508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Understanding Predictions</a:t>
            </a:r>
            <a:endParaRPr lang="en-US" sz="2233" dirty="0"/>
          </a:p>
        </p:txBody>
      </p:sp>
      <p:sp>
        <p:nvSpPr>
          <p:cNvPr id="6" name="Text 3"/>
          <p:cNvSpPr/>
          <p:nvPr/>
        </p:nvSpPr>
        <p:spPr>
          <a:xfrm>
            <a:off x="793790" y="4215408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Analyze the model's predictions to gain insights into the key drivers of house prices in the local market.</a:t>
            </a:r>
            <a:endParaRPr lang="en-US" sz="1786" dirty="0"/>
          </a:p>
        </p:txBody>
      </p:sp>
      <p:sp>
        <p:nvSpPr>
          <p:cNvPr id="7" name="Text 4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Feature Importance</a:t>
            </a:r>
            <a:endParaRPr lang="en-US" sz="2233" dirty="0"/>
          </a:p>
        </p:txBody>
      </p:sp>
      <p:sp>
        <p:nvSpPr>
          <p:cNvPr id="8" name="Text 5"/>
          <p:cNvSpPr/>
          <p:nvPr/>
        </p:nvSpPr>
        <p:spPr>
          <a:xfrm>
            <a:off x="5332928" y="4215408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Identify the most influential features that contribute the most to the model's house price estimates.</a:t>
            </a:r>
            <a:endParaRPr lang="en-US" sz="1786" dirty="0"/>
          </a:p>
        </p:txBody>
      </p:sp>
      <p:sp>
        <p:nvSpPr>
          <p:cNvPr id="9" name="Text 6"/>
          <p:cNvSpPr/>
          <p:nvPr/>
        </p:nvSpPr>
        <p:spPr>
          <a:xfrm>
            <a:off x="9872067" y="3634264"/>
            <a:ext cx="3590568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Uncertainty Quantification</a:t>
            </a:r>
            <a:endParaRPr lang="en-US" sz="2233" dirty="0"/>
          </a:p>
        </p:txBody>
      </p:sp>
      <p:sp>
        <p:nvSpPr>
          <p:cNvPr id="10" name="Text 7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Estimate the level of uncertainty associated with the model's predictions to provide a more comprehensive understanding of the results.</a:t>
            </a:r>
            <a:endParaRPr lang="en-US" sz="1786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706</Words>
  <Application>Microsoft Office PowerPoint</Application>
  <PresentationFormat>Custom</PresentationFormat>
  <Paragraphs>95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Arimo</vt:lpstr>
      <vt:lpstr>Calibri</vt:lpstr>
      <vt:lpstr>Outfit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SREE VARDHAN PULIGILLA</cp:lastModifiedBy>
  <cp:revision>7</cp:revision>
  <dcterms:created xsi:type="dcterms:W3CDTF">2024-08-13T07:12:00Z</dcterms:created>
  <dcterms:modified xsi:type="dcterms:W3CDTF">2025-01-26T10:44:52Z</dcterms:modified>
</cp:coreProperties>
</file>